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60" r:id="rId3"/>
    <p:sldId id="292" r:id="rId4"/>
    <p:sldId id="268" r:id="rId5"/>
    <p:sldId id="293" r:id="rId6"/>
    <p:sldId id="294" r:id="rId7"/>
    <p:sldId id="295" r:id="rId8"/>
    <p:sldId id="296" r:id="rId9"/>
    <p:sldId id="276" r:id="rId10"/>
    <p:sldId id="297" r:id="rId11"/>
    <p:sldId id="299" r:id="rId12"/>
    <p:sldId id="298" r:id="rId13"/>
    <p:sldId id="277" r:id="rId14"/>
    <p:sldId id="304" r:id="rId15"/>
    <p:sldId id="282" r:id="rId16"/>
    <p:sldId id="269" r:id="rId17"/>
    <p:sldId id="278" r:id="rId18"/>
    <p:sldId id="270" r:id="rId19"/>
    <p:sldId id="284" r:id="rId20"/>
    <p:sldId id="261" r:id="rId21"/>
    <p:sldId id="301" r:id="rId22"/>
    <p:sldId id="263" r:id="rId23"/>
    <p:sldId id="302" r:id="rId24"/>
    <p:sldId id="300" r:id="rId25"/>
    <p:sldId id="267" r:id="rId26"/>
    <p:sldId id="289" r:id="rId27"/>
    <p:sldId id="280" r:id="rId28"/>
    <p:sldId id="271" r:id="rId29"/>
    <p:sldId id="30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88766" autoAdjust="0"/>
  </p:normalViewPr>
  <p:slideViewPr>
    <p:cSldViewPr snapToGrid="0">
      <p:cViewPr varScale="1">
        <p:scale>
          <a:sx n="101" d="100"/>
          <a:sy n="101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2AECC-0BCB-4909-AF83-224E3BA4325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6FEE4-8876-40A4-ABD4-42F85C7DA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7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6FEE4-8876-40A4-ABD4-42F85C7DA9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55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Residental</a:t>
            </a:r>
            <a:r>
              <a:rPr lang="en-US" dirty="0"/>
              <a:t> </a:t>
            </a:r>
            <a:r>
              <a:rPr lang="en-US" dirty="0" err="1"/>
              <a:t>knox</a:t>
            </a:r>
            <a:r>
              <a:rPr lang="en-US" dirty="0"/>
              <a:t> box, approved by Pasadena Fire Dept $283.00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6FEE4-8876-40A4-ABD4-42F85C7DA9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5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https://www.lifeline.philips.com/content/dam/PLL/PLL-B2C/PDFs/How-to-Get-Up-From-a-Fall.pdf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6FEE4-8876-40A4-ABD4-42F85C7DA9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26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6FEE4-8876-40A4-ABD4-42F85C7DA96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88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6FEE4-8876-40A4-ABD4-42F85C7DA96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Shumway-cook et al. 2000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6FEE4-8876-40A4-ABD4-42F85C7DA9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https://www.ptprogress.com/balance-exercises-for-seniors/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6FEE4-8876-40A4-ABD4-42F85C7DA9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5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https://healthcareassociates.net/top-10-tripping-hazards-for-older-adults/</a:t>
            </a:r>
          </a:p>
          <a:p>
            <a:r>
              <a:rPr lang="en-US" dirty="0"/>
              <a:t>Let there be light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6FEE4-8876-40A4-ABD4-42F85C7DA9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22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https://www.nia.nih.gov/health/fall-proofing-your-home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6FEE4-8876-40A4-ABD4-42F85C7DA9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3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(Flip-flop… “flappity flop you go”)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6FEE4-8876-40A4-ABD4-42F85C7DA9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05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Minor, MA, Minor S. Ambulation with Ambulatory Assistive Devices. In: Minor, MA, Minor S, eds. Patient Care Skills. 6</a:t>
            </a:r>
            <a:r>
              <a:rPr lang="en-US" baseline="30000" dirty="0"/>
              <a:t>th</a:t>
            </a:r>
            <a:r>
              <a:rPr lang="en-US" dirty="0"/>
              <a:t> ed. Upper Saddle River, NJ: Pearson;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6FEE4-8876-40A4-ABD4-42F85C7DA9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48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https://www.aarp.org/health/conditions-treatments/info-2017/how-to-fall-safely.html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6FEE4-8876-40A4-ABD4-42F85C7DA9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0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http://www.fearlessfalling.com/FFClassNotes.html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6FEE4-8876-40A4-ABD4-42F85C7DA9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6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A6BB-AA55-422C-BFEE-04AC961EFC4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62DA846-D7DF-466B-874A-93A757D10EF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38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A6BB-AA55-422C-BFEE-04AC961EFC4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A846-D7DF-466B-874A-93A757D10EF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5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A6BB-AA55-422C-BFEE-04AC961EFC4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A846-D7DF-466B-874A-93A757D10EF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16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A6BB-AA55-422C-BFEE-04AC961EFC4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A846-D7DF-466B-874A-93A757D10EF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21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A6BB-AA55-422C-BFEE-04AC961EFC4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A846-D7DF-466B-874A-93A757D10EF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17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A6BB-AA55-422C-BFEE-04AC961EFC4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A846-D7DF-466B-874A-93A757D10E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56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A6BB-AA55-422C-BFEE-04AC961EFC4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A846-D7DF-466B-874A-93A757D10EF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67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A6BB-AA55-422C-BFEE-04AC961EFC4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A846-D7DF-466B-874A-93A757D10EF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2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A6BB-AA55-422C-BFEE-04AC961EFC4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A846-D7DF-466B-874A-93A757D10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A6BB-AA55-422C-BFEE-04AC961EFC4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A846-D7DF-466B-874A-93A757D10E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0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6A53A6BB-AA55-422C-BFEE-04AC961EFC4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A846-D7DF-466B-874A-93A757D10E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66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3A6BB-AA55-422C-BFEE-04AC961EFC4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62DA846-D7DF-466B-874A-93A757D10EF2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69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onperfect.com/2012/02/01/alerta-de-nieve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homeandrecreationalsafety/falls/adultfalls.html" TargetMode="External"/><Relationship Id="rId3" Type="http://schemas.openxmlformats.org/officeDocument/2006/relationships/hyperlink" Target="https://healthcareassociates.net/top-10-tripping-hazards-for-older-adults/" TargetMode="External"/><Relationship Id="rId7" Type="http://schemas.openxmlformats.org/officeDocument/2006/relationships/hyperlink" Target="https://www.lifeline.philips.com/content/dam/PLL/PLL-B2C/PDFs/How-to-Get-Up-From-a-Fall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arp.org/health/conditions-treatments/info-2017/how-to-fall-safely.html" TargetMode="External"/><Relationship Id="rId5" Type="http://schemas.openxmlformats.org/officeDocument/2006/relationships/hyperlink" Target="https://www.nia.nih.gov/health/fall-proofing-your-home%20Updated%20May%2015" TargetMode="External"/><Relationship Id="rId10" Type="http://schemas.openxmlformats.org/officeDocument/2006/relationships/hyperlink" Target="http://www.fearlessfalling.com/FFClassNotes.html" TargetMode="External"/><Relationship Id="rId4" Type="http://schemas.openxmlformats.org/officeDocument/2006/relationships/hyperlink" Target="https://www.ptprogress.com/balance-exercises-for-seniors/" TargetMode="External"/><Relationship Id="rId9" Type="http://schemas.openxmlformats.org/officeDocument/2006/relationships/hyperlink" Target="https://www.healthline.com/health/hypoglycemia#symptom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9E26-7936-472C-88FF-FD8BF57F1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81" y="479686"/>
            <a:ext cx="8637072" cy="2949314"/>
          </a:xfrm>
        </p:spPr>
        <p:txBody>
          <a:bodyPr/>
          <a:lstStyle/>
          <a:p>
            <a:r>
              <a:rPr lang="en-US" dirty="0"/>
              <a:t>Fall prevention and recovery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52746-5C4E-4682-9FB9-147F68DEE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1" y="3867461"/>
            <a:ext cx="8637072" cy="2098623"/>
          </a:xfrm>
        </p:spPr>
        <p:txBody>
          <a:bodyPr/>
          <a:lstStyle/>
          <a:p>
            <a:r>
              <a:rPr lang="en-US" dirty="0"/>
              <a:t>W. Julia </a:t>
            </a:r>
            <a:r>
              <a:rPr lang="en-US" dirty="0" err="1"/>
              <a:t>Masulis</a:t>
            </a:r>
            <a:r>
              <a:rPr lang="en-US" dirty="0"/>
              <a:t>, PT, DPT, NCS</a:t>
            </a:r>
          </a:p>
          <a:p>
            <a:r>
              <a:rPr lang="en-US" dirty="0"/>
              <a:t>Email me if you have any questions: Wingsheung.masulis@huntingtonhospital.com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B0EFD-814B-4B6C-A623-FDF0037B83FD}"/>
              </a:ext>
            </a:extLst>
          </p:cNvPr>
          <p:cNvPicPr/>
          <p:nvPr/>
        </p:nvPicPr>
        <p:blipFill rotWithShape="1">
          <a:blip r:embed="rId2"/>
          <a:srcRect l="32763" t="53459" r="33784" b="25848"/>
          <a:stretch/>
        </p:blipFill>
        <p:spPr bwMode="auto">
          <a:xfrm>
            <a:off x="2417780" y="292211"/>
            <a:ext cx="3079443" cy="1072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434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B77365-88BB-44BA-8CD5-A3B78EE9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 activity – Timed Up and Go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8475A-4914-485C-B365-FD17CE8318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Start: sit back in chair w/ armrests</a:t>
            </a:r>
          </a:p>
          <a:p>
            <a:r>
              <a:rPr lang="en-US" dirty="0"/>
              <a:t>May use assistive devices, armrests</a:t>
            </a:r>
          </a:p>
          <a:p>
            <a:r>
              <a:rPr lang="en-US" dirty="0"/>
              <a:t>Time how long it takes to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Stand from chair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Walk 10 feet forward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Turn around to sit back in chair</a:t>
            </a:r>
          </a:p>
          <a:p>
            <a:r>
              <a:rPr lang="en-US" dirty="0"/>
              <a:t>Score ≥13.5 seconds means higher risk of fall for community-dwelling adults</a:t>
            </a:r>
          </a:p>
        </p:txBody>
      </p:sp>
      <p:pic>
        <p:nvPicPr>
          <p:cNvPr id="3074" name="Picture 2" descr="Timed up and go test">
            <a:extLst>
              <a:ext uri="{FF2B5EF4-FFF2-40B4-BE49-F238E27FC236}">
                <a16:creationId xmlns:a16="http://schemas.microsoft.com/office/drawing/2014/main" id="{7919C8F3-BC09-4F72-ADDB-7CE73D6CD4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43" y="1864194"/>
            <a:ext cx="4603750" cy="298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8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ACB21E-13E0-45A1-B264-EE0D1B81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sit to stand technique</a:t>
            </a:r>
          </a:p>
        </p:txBody>
      </p:sp>
      <p:pic>
        <p:nvPicPr>
          <p:cNvPr id="7" name="Picture 2" descr="The Best Way to Improve Senior Mobility: the Sit to Stand Exercise [Video]  – DailyCaring">
            <a:extLst>
              <a:ext uri="{FF2B5EF4-FFF2-40B4-BE49-F238E27FC236}">
                <a16:creationId xmlns:a16="http://schemas.microsoft.com/office/drawing/2014/main" id="{433B2D24-192C-4561-B6EC-29A2575E852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5751" y="2203554"/>
            <a:ext cx="5547165" cy="291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B8BDD8-A146-494B-8820-44EE05262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90643" y="2063313"/>
            <a:ext cx="4604130" cy="344152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Scoot buttocks to front half of chair</a:t>
            </a:r>
          </a:p>
          <a:p>
            <a:pPr marL="457200" indent="-457200">
              <a:buAutoNum type="arabicPeriod"/>
            </a:pPr>
            <a:r>
              <a:rPr lang="en-US" dirty="0"/>
              <a:t>Place feet apart and behind knees</a:t>
            </a:r>
          </a:p>
          <a:p>
            <a:pPr marL="457200" indent="-457200">
              <a:buAutoNum type="arabicPeriod"/>
            </a:pPr>
            <a:r>
              <a:rPr lang="en-US" dirty="0"/>
              <a:t>Lean head and body forward</a:t>
            </a:r>
          </a:p>
          <a:p>
            <a:pPr lvl="1"/>
            <a:r>
              <a:rPr lang="en-US" dirty="0"/>
              <a:t>Shoulders over knees </a:t>
            </a:r>
          </a:p>
          <a:p>
            <a:pPr marL="457200" indent="-457200">
              <a:buAutoNum type="arabicPeriod"/>
            </a:pPr>
            <a:r>
              <a:rPr lang="en-US" dirty="0"/>
              <a:t>Push yourself to stand by straightening your legs and back</a:t>
            </a:r>
          </a:p>
        </p:txBody>
      </p:sp>
    </p:spTree>
    <p:extLst>
      <p:ext uri="{BB962C8B-B14F-4D97-AF65-F5344CB8AC3E}">
        <p14:creationId xmlns:p14="http://schemas.microsoft.com/office/powerpoint/2010/main" val="2823791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AA22-3CEA-4D68-872C-F7C2A851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Highly recommended exercises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01A818-D33B-4509-9715-589D108B3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hands supported on back of chair or counter:</a:t>
            </a:r>
          </a:p>
          <a:p>
            <a:r>
              <a:rPr lang="en-US" dirty="0"/>
              <a:t>Mini squats or sit to stand</a:t>
            </a:r>
          </a:p>
          <a:p>
            <a:r>
              <a:rPr lang="en-US" dirty="0"/>
              <a:t>3-way hip kicks</a:t>
            </a:r>
          </a:p>
          <a:p>
            <a:pPr lvl="1"/>
            <a:r>
              <a:rPr lang="en-US" dirty="0"/>
              <a:t>Kick leg forward, side, back</a:t>
            </a:r>
          </a:p>
          <a:p>
            <a:r>
              <a:rPr lang="en-US" dirty="0"/>
              <a:t>Mini forward lunge</a:t>
            </a:r>
          </a:p>
          <a:p>
            <a:r>
              <a:rPr lang="en-US" dirty="0"/>
              <a:t>Side step</a:t>
            </a:r>
          </a:p>
          <a:p>
            <a:r>
              <a:rPr lang="en-US" dirty="0"/>
              <a:t>Balance with narrow stance</a:t>
            </a:r>
          </a:p>
          <a:p>
            <a:endParaRPr lang="en-US" dirty="0"/>
          </a:p>
        </p:txBody>
      </p:sp>
      <p:pic>
        <p:nvPicPr>
          <p:cNvPr id="4104" name="Picture 8" descr="Balance Exercise 6 Mini Lunges">
            <a:extLst>
              <a:ext uri="{FF2B5EF4-FFF2-40B4-BE49-F238E27FC236}">
                <a16:creationId xmlns:a16="http://schemas.microsoft.com/office/drawing/2014/main" id="{17B9350D-000B-4EE3-994F-8A223473BB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918" y="2976499"/>
            <a:ext cx="2880174" cy="288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alance Exercise 7 Lateral Stepping">
            <a:extLst>
              <a:ext uri="{FF2B5EF4-FFF2-40B4-BE49-F238E27FC236}">
                <a16:creationId xmlns:a16="http://schemas.microsoft.com/office/drawing/2014/main" id="{F54CC13C-E755-461F-907B-F2E0ED698B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918" y="121802"/>
            <a:ext cx="2692719" cy="269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ase of support during static balance tests. (A) Semi-tandem stance,... |  Download Scientific Diagram">
            <a:extLst>
              <a:ext uri="{FF2B5EF4-FFF2-40B4-BE49-F238E27FC236}">
                <a16:creationId xmlns:a16="http://schemas.microsoft.com/office/drawing/2014/main" id="{6CDBF88F-A5ED-453F-B1B5-8E6AF0170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3" b="606"/>
          <a:stretch/>
        </p:blipFill>
        <p:spPr bwMode="auto">
          <a:xfrm>
            <a:off x="5965349" y="4503792"/>
            <a:ext cx="2718996" cy="235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71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DD2C8-97D1-4B7C-AA41-22096EEB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factor: Environmental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46FCF-6098-41DD-8F74-E667E83E3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6782270" cy="3880256"/>
          </a:xfrm>
        </p:spPr>
        <p:txBody>
          <a:bodyPr numCol="2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Throw rugs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Clutter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Broken, uneven, tall, and/or too many steps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Poor lighting (too dim or too bright)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Unstable furniture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Extension cords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Low toilet seats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Slopping driveway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Cracks in sidewalk</a:t>
            </a:r>
          </a:p>
          <a:p>
            <a:r>
              <a:rPr lang="en-US" dirty="0"/>
              <a:t>Lack of or poorly secured grab bars, wet surfaces, young children</a:t>
            </a:r>
          </a:p>
        </p:txBody>
      </p:sp>
      <p:pic>
        <p:nvPicPr>
          <p:cNvPr id="7" name="Picture 6" descr="Related image">
            <a:extLst>
              <a:ext uri="{FF2B5EF4-FFF2-40B4-BE49-F238E27FC236}">
                <a16:creationId xmlns:a16="http://schemas.microsoft.com/office/drawing/2014/main" id="{D9FB8A82-06E9-4B50-8600-EB115BD76D9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43" y="508683"/>
            <a:ext cx="3028013" cy="1822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0" name="Picture 6" descr="Image result for unstable furniture">
            <a:extLst>
              <a:ext uri="{FF2B5EF4-FFF2-40B4-BE49-F238E27FC236}">
                <a16:creationId xmlns:a16="http://schemas.microsoft.com/office/drawing/2014/main" id="{A334119C-D676-4ECB-A84D-951669108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43" y="2406021"/>
            <a:ext cx="2857026" cy="18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A7790D-C79F-44E4-BA50-CA4F95D59D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444" y="4377128"/>
            <a:ext cx="3307829" cy="24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5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1CB677-321C-4186-8260-F98E32BD7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7" t="16377" r="21934" b="6864"/>
          <a:stretch/>
        </p:blipFill>
        <p:spPr>
          <a:xfrm>
            <a:off x="1538991" y="0"/>
            <a:ext cx="9114018" cy="68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86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850A83-1C2E-4DB3-9266-07E41871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proofing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02987-452E-427E-9D4A-7CE7FC070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815" y="2015732"/>
            <a:ext cx="10765405" cy="4037749"/>
          </a:xfrm>
        </p:spPr>
        <p:txBody>
          <a:bodyPr numCol="2">
            <a:normAutofit/>
          </a:bodyPr>
          <a:lstStyle/>
          <a:p>
            <a:r>
              <a:rPr lang="en-US" dirty="0"/>
              <a:t>Non-skid mats or strip on surfaces that can get wet</a:t>
            </a:r>
          </a:p>
          <a:p>
            <a:r>
              <a:rPr lang="en-US" dirty="0"/>
              <a:t>Remove throw rugs/kitchen mats or secure with non-slip strips</a:t>
            </a:r>
          </a:p>
          <a:p>
            <a:r>
              <a:rPr lang="en-US" dirty="0"/>
              <a:t>Arrange furniture out of walking paths (ex: low coffee table)</a:t>
            </a:r>
          </a:p>
          <a:p>
            <a:r>
              <a:rPr lang="en-US" dirty="0"/>
              <a:t>Make sure chairs and couches are stable and at good height for you to get in/out</a:t>
            </a:r>
          </a:p>
          <a:p>
            <a:r>
              <a:rPr lang="en-US" dirty="0"/>
              <a:t>Fasten handrail and grab bars</a:t>
            </a:r>
          </a:p>
          <a:p>
            <a:r>
              <a:rPr lang="en-US" dirty="0"/>
              <a:t>Place electric cords against wall </a:t>
            </a:r>
          </a:p>
          <a:p>
            <a:r>
              <a:rPr lang="en-US" dirty="0"/>
              <a:t>Put commonly-used items at reachable and easily accessible area</a:t>
            </a:r>
          </a:p>
          <a:p>
            <a:pPr lvl="1"/>
            <a:r>
              <a:rPr lang="en-US" dirty="0"/>
              <a:t>Otherwise, have a </a:t>
            </a:r>
            <a:r>
              <a:rPr lang="en-US" dirty="0" err="1"/>
              <a:t>reacher</a:t>
            </a:r>
            <a:r>
              <a:rPr lang="en-US" dirty="0"/>
              <a:t>/grabber tool (long thongs?)</a:t>
            </a:r>
          </a:p>
          <a:p>
            <a:r>
              <a:rPr lang="en-US" dirty="0"/>
              <a:t>Nightlight or flashlight for nighttime</a:t>
            </a:r>
          </a:p>
        </p:txBody>
      </p:sp>
      <p:pic>
        <p:nvPicPr>
          <p:cNvPr id="8" name="Picture 7" descr="Image result for reach stick">
            <a:extLst>
              <a:ext uri="{FF2B5EF4-FFF2-40B4-BE49-F238E27FC236}">
                <a16:creationId xmlns:a16="http://schemas.microsoft.com/office/drawing/2014/main" id="{09737E11-7121-430E-BABB-D9CB87FB9F4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6" b="19768"/>
          <a:stretch/>
        </p:blipFill>
        <p:spPr bwMode="auto">
          <a:xfrm>
            <a:off x="9413823" y="129729"/>
            <a:ext cx="2693201" cy="18860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6" name="Picture 2" descr="Image result for non skid rug pad">
            <a:extLst>
              <a:ext uri="{FF2B5EF4-FFF2-40B4-BE49-F238E27FC236}">
                <a16:creationId xmlns:a16="http://schemas.microsoft.com/office/drawing/2014/main" id="{7A826642-419D-4787-9ED9-952963CB9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891" y="151194"/>
            <a:ext cx="2486050" cy="186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3DC054F-F5FC-4239-B020-59EFE6919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962" y="4642022"/>
            <a:ext cx="1884258" cy="188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6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8DCCD5F-72AA-4A45-A002-B30A10B9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24707"/>
            <a:ext cx="9520158" cy="1049235"/>
          </a:xfrm>
        </p:spPr>
        <p:txBody>
          <a:bodyPr/>
          <a:lstStyle/>
          <a:p>
            <a:r>
              <a:rPr lang="en-US"/>
              <a:t>Fall-proof </a:t>
            </a:r>
            <a:r>
              <a:rPr lang="en-US" dirty="0"/>
              <a:t>Yourself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63C5C7-2A49-4794-8FA7-3DEA31F3C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65658"/>
            <a:ext cx="8726742" cy="4695300"/>
          </a:xfrm>
        </p:spPr>
        <p:txBody>
          <a:bodyPr numCol="2">
            <a:normAutofit/>
          </a:bodyPr>
          <a:lstStyle/>
          <a:p>
            <a:r>
              <a:rPr lang="en-US" dirty="0"/>
              <a:t>Footwear</a:t>
            </a:r>
          </a:p>
          <a:p>
            <a:r>
              <a:rPr lang="en-US" dirty="0"/>
              <a:t>Correct medication</a:t>
            </a:r>
          </a:p>
          <a:p>
            <a:pPr lvl="1"/>
            <a:r>
              <a:rPr lang="en-US" dirty="0"/>
              <a:t>Timing, dosage, expiration date</a:t>
            </a:r>
          </a:p>
          <a:p>
            <a:r>
              <a:rPr lang="en-US" dirty="0"/>
              <a:t>Roadmap/visual imagery</a:t>
            </a:r>
          </a:p>
          <a:p>
            <a:pPr lvl="1"/>
            <a:r>
              <a:rPr lang="en-US" dirty="0"/>
              <a:t>Know where you are going</a:t>
            </a:r>
          </a:p>
          <a:p>
            <a:r>
              <a:rPr lang="en-US" dirty="0"/>
              <a:t>Proper meals</a:t>
            </a:r>
          </a:p>
          <a:p>
            <a:pPr lvl="1"/>
            <a:r>
              <a:rPr lang="en-US" dirty="0"/>
              <a:t>Blood sugar</a:t>
            </a:r>
          </a:p>
          <a:p>
            <a:pPr lvl="1"/>
            <a:r>
              <a:rPr lang="en-US" dirty="0"/>
              <a:t>Proper hydration</a:t>
            </a:r>
          </a:p>
          <a:p>
            <a:r>
              <a:rPr lang="en-US" dirty="0"/>
              <a:t>Proper assistive device</a:t>
            </a:r>
          </a:p>
          <a:p>
            <a:pPr lvl="1"/>
            <a:r>
              <a:rPr lang="en-US" dirty="0"/>
              <a:t>AFO, cane, walker, corrective lens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Should Men Wear High Heels? – ShoeBrats">
            <a:extLst>
              <a:ext uri="{FF2B5EF4-FFF2-40B4-BE49-F238E27FC236}">
                <a16:creationId xmlns:a16="http://schemas.microsoft.com/office/drawing/2014/main" id="{0C4AC790-4A95-4B26-849B-BE1047905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89" y="224707"/>
            <a:ext cx="2530121" cy="370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e you exploring… or reading a map?">
            <a:extLst>
              <a:ext uri="{FF2B5EF4-FFF2-40B4-BE49-F238E27FC236}">
                <a16:creationId xmlns:a16="http://schemas.microsoft.com/office/drawing/2014/main" id="{1B4839B4-F53B-422B-BF12-A0EF1FC2C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92" y="4125705"/>
            <a:ext cx="4041098" cy="22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4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E420-F9CA-41E0-B08B-A6392F29D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canes</a:t>
            </a:r>
            <a:br>
              <a:rPr lang="en-US" dirty="0"/>
            </a:br>
            <a:r>
              <a:rPr lang="en-US" sz="2400" dirty="0"/>
              <a:t>not the ones made of peppermint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70227-8AFB-4837-8852-2C608DD35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538177" cy="40377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J.M. rule of thumb: if you can walk without anything, you may use a single point cane.</a:t>
            </a:r>
          </a:p>
          <a:p>
            <a:r>
              <a:rPr lang="en-US" dirty="0"/>
              <a:t>Hold cane on your STRONG side</a:t>
            </a:r>
          </a:p>
          <a:p>
            <a:r>
              <a:rPr lang="en-US" dirty="0"/>
              <a:t>Proper cane/walker height = </a:t>
            </a:r>
          </a:p>
          <a:p>
            <a:pPr lvl="1"/>
            <a:r>
              <a:rPr lang="en-US" dirty="0"/>
              <a:t>Hand grip is at the level of your wrist when shoulder relaxed</a:t>
            </a:r>
          </a:p>
          <a:p>
            <a:pPr lvl="1"/>
            <a:r>
              <a:rPr lang="en-US" dirty="0"/>
              <a:t>When grasping handgrip, elbow is bent about 20-30 degrees</a:t>
            </a:r>
          </a:p>
          <a:p>
            <a:r>
              <a:rPr lang="en-US" dirty="0"/>
              <a:t>Quad cane – wider angled legs are on the outside</a:t>
            </a:r>
          </a:p>
          <a:p>
            <a:r>
              <a:rPr lang="en-US" dirty="0"/>
              <a:t>Trekking pole – elbow at a right angle (90 degrees)</a:t>
            </a:r>
          </a:p>
        </p:txBody>
      </p:sp>
      <p:pic>
        <p:nvPicPr>
          <p:cNvPr id="4" name="Picture 3" descr="Image result for quad cane">
            <a:extLst>
              <a:ext uri="{FF2B5EF4-FFF2-40B4-BE49-F238E27FC236}">
                <a16:creationId xmlns:a16="http://schemas.microsoft.com/office/drawing/2014/main" id="{7A82E66F-1552-4847-837A-35FF4EDB269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2" r="32020"/>
          <a:stretch/>
        </p:blipFill>
        <p:spPr bwMode="auto">
          <a:xfrm>
            <a:off x="259577" y="2937319"/>
            <a:ext cx="1011805" cy="259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Image result for cane fitting">
            <a:extLst>
              <a:ext uri="{FF2B5EF4-FFF2-40B4-BE49-F238E27FC236}">
                <a16:creationId xmlns:a16="http://schemas.microsoft.com/office/drawing/2014/main" id="{773A7BA8-A026-4461-BCB3-5EA0086B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953" y="228464"/>
            <a:ext cx="3862195" cy="40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trekking pole">
            <a:extLst>
              <a:ext uri="{FF2B5EF4-FFF2-40B4-BE49-F238E27FC236}">
                <a16:creationId xmlns:a16="http://schemas.microsoft.com/office/drawing/2014/main" id="{C601CA7A-81E2-48D5-B87E-2DCFA78F3FA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273" y="4305144"/>
            <a:ext cx="2447925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3F890FE-7D02-4E0B-9F66-E7788A01B3A3}"/>
              </a:ext>
            </a:extLst>
          </p:cNvPr>
          <p:cNvSpPr/>
          <p:nvPr/>
        </p:nvSpPr>
        <p:spPr>
          <a:xfrm>
            <a:off x="598531" y="4631961"/>
            <a:ext cx="611580" cy="109428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64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510B56-3CAC-4A35-892C-1CB34CFAE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limit!</a:t>
            </a:r>
            <a:br>
              <a:rPr lang="en-US" dirty="0"/>
            </a:br>
            <a:r>
              <a:rPr lang="en-US" sz="2400" dirty="0"/>
              <a:t>daily assessment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5C6290-CB83-4BF0-AF90-E1AFD7C11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en-US" dirty="0"/>
              <a:t>Tiredness level </a:t>
            </a:r>
          </a:p>
          <a:p>
            <a:r>
              <a:rPr lang="en-US" dirty="0"/>
              <a:t>Dizzy? Unsteady?</a:t>
            </a:r>
          </a:p>
          <a:p>
            <a:r>
              <a:rPr lang="en-US" dirty="0"/>
              <a:t>Depressed? Difficulty w/ concentration?</a:t>
            </a:r>
          </a:p>
          <a:p>
            <a:r>
              <a:rPr lang="en-US" dirty="0"/>
              <a:t>If I am not feeling well, can I postpone the tasks on my to-do list?</a:t>
            </a:r>
          </a:p>
          <a:p>
            <a:r>
              <a:rPr lang="en-US" dirty="0"/>
              <a:t>Should I modify my plan of attack?</a:t>
            </a:r>
          </a:p>
          <a:p>
            <a:pPr lvl="1"/>
            <a:r>
              <a:rPr lang="en-US" dirty="0"/>
              <a:t>Ask a friend/family member to tagalong</a:t>
            </a:r>
          </a:p>
          <a:p>
            <a:pPr lvl="1"/>
            <a:r>
              <a:rPr lang="en-US" dirty="0"/>
              <a:t>Bring assistive device</a:t>
            </a:r>
          </a:p>
          <a:p>
            <a:pPr lvl="1"/>
            <a:r>
              <a:rPr lang="en-US" dirty="0"/>
              <a:t>Limit distractions (ex: go to grocery stores earlier to avoid the crowds)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Set Of Battery Level Indicator Icons Stock Illustration - Download Image  Now - iStock">
            <a:extLst>
              <a:ext uri="{FF2B5EF4-FFF2-40B4-BE49-F238E27FC236}">
                <a16:creationId xmlns:a16="http://schemas.microsoft.com/office/drawing/2014/main" id="{BA321D21-F4A5-4B0A-8153-E8290D911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66" y="184372"/>
            <a:ext cx="2192545" cy="36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577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FFC82-DDC0-49B5-9B2F-0DD18133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walking: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75846F-5C0B-4921-9ABF-263B4C265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POSTURE!</a:t>
            </a:r>
          </a:p>
          <a:p>
            <a:r>
              <a:rPr lang="en-US" dirty="0"/>
              <a:t>Look what is up ahead</a:t>
            </a:r>
          </a:p>
          <a:p>
            <a:pPr lvl="1"/>
            <a:r>
              <a:rPr lang="en-US" dirty="0"/>
              <a:t>No, this does not mean staring at your feet while walking</a:t>
            </a:r>
          </a:p>
          <a:p>
            <a:r>
              <a:rPr lang="en-US" dirty="0"/>
              <a:t>Pay attention to foot clearance</a:t>
            </a:r>
          </a:p>
          <a:p>
            <a:pPr lvl="1"/>
            <a:r>
              <a:rPr lang="en-US" dirty="0"/>
              <a:t>Am I dragging my foot? I might trip over things. </a:t>
            </a:r>
          </a:p>
          <a:p>
            <a:r>
              <a:rPr lang="en-US" dirty="0"/>
              <a:t>Proper placement of assistive devices</a:t>
            </a:r>
          </a:p>
          <a:p>
            <a:pPr lvl="1"/>
            <a:r>
              <a:rPr lang="en-US" dirty="0"/>
              <a:t>Distance of walker or cane from your body</a:t>
            </a:r>
          </a:p>
          <a:p>
            <a:r>
              <a:rPr lang="en-US" dirty="0"/>
              <a:t>Limit distractions</a:t>
            </a:r>
          </a:p>
          <a:p>
            <a:pPr lvl="1"/>
            <a:r>
              <a:rPr lang="en-US" dirty="0"/>
              <a:t>Internal: thinking of other things, planning things in head</a:t>
            </a:r>
          </a:p>
          <a:p>
            <a:pPr lvl="1"/>
            <a:r>
              <a:rPr lang="en-US" dirty="0"/>
              <a:t>External: cellphone, carrying heavy items </a:t>
            </a:r>
          </a:p>
        </p:txBody>
      </p:sp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id="{FF02A810-C9AA-4F58-9B4B-14BB042C46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807" y="139254"/>
            <a:ext cx="4212236" cy="3289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ow vision keeps us steady while we&amp;#39;re walking - Futurity">
            <a:extLst>
              <a:ext uri="{FF2B5EF4-FFF2-40B4-BE49-F238E27FC236}">
                <a16:creationId xmlns:a16="http://schemas.microsoft.com/office/drawing/2014/main" id="{C26A973F-B7BC-4743-934C-66D996EA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176" y="3905702"/>
            <a:ext cx="4038867" cy="23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4B9EB-76B0-4EEE-B82E-9EC84B77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B7062-1110-467D-A827-2EFBBFAAE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about fall risks</a:t>
            </a:r>
          </a:p>
          <a:p>
            <a:r>
              <a:rPr lang="en-US" dirty="0"/>
              <a:t>Learn how to prevent these risks</a:t>
            </a:r>
          </a:p>
          <a:p>
            <a:r>
              <a:rPr lang="en-US" dirty="0"/>
              <a:t>Learn how to fall safely</a:t>
            </a:r>
          </a:p>
          <a:p>
            <a:r>
              <a:rPr lang="en-US" dirty="0"/>
              <a:t>Learn what to do when a fall has occurred</a:t>
            </a:r>
          </a:p>
          <a:p>
            <a:r>
              <a:rPr lang="en-US" dirty="0"/>
              <a:t>Learn few exercises and tips</a:t>
            </a:r>
          </a:p>
        </p:txBody>
      </p:sp>
    </p:spTree>
    <p:extLst>
      <p:ext uri="{BB962C8B-B14F-4D97-AF65-F5344CB8AC3E}">
        <p14:creationId xmlns:p14="http://schemas.microsoft.com/office/powerpoint/2010/main" val="1818245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DF8F-E857-4B88-8D2D-03DCD6C2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fall safely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F4F88-3959-47DC-939C-C0BCA8AE2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Stay bent</a:t>
            </a:r>
          </a:p>
          <a:p>
            <a:pPr lvl="1"/>
            <a:r>
              <a:rPr lang="en-US" dirty="0"/>
              <a:t>Do not be rigid; get ready to fall on knees and elbows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Protect your head</a:t>
            </a:r>
          </a:p>
          <a:p>
            <a:pPr lvl="1"/>
            <a:r>
              <a:rPr lang="en-US" dirty="0"/>
              <a:t>Falling forward: turn face to the side</a:t>
            </a:r>
          </a:p>
          <a:p>
            <a:pPr lvl="1"/>
            <a:r>
              <a:rPr lang="en-US" dirty="0"/>
              <a:t>Falling backward: tuck your chin 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Land on meaty area</a:t>
            </a:r>
          </a:p>
          <a:p>
            <a:pPr lvl="1"/>
            <a:r>
              <a:rPr lang="en-US" dirty="0"/>
              <a:t>Buttocks, back, thigh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Keep falling</a:t>
            </a:r>
          </a:p>
          <a:p>
            <a:pPr lvl="1"/>
            <a:r>
              <a:rPr lang="en-US" dirty="0"/>
              <a:t>Keep rolling – spread the impact to larger part of your body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F24F1-3F95-4C91-BDC0-C2A7ED46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105" y="120702"/>
            <a:ext cx="6100216" cy="206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73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3949-5A71-4D42-A6E6-48FCF508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210970"/>
            <a:ext cx="9520158" cy="1049235"/>
          </a:xfrm>
        </p:spPr>
        <p:txBody>
          <a:bodyPr/>
          <a:lstStyle/>
          <a:p>
            <a:r>
              <a:rPr lang="en-US" dirty="0"/>
              <a:t>Exercises to practice falling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4BBFD-B7D9-4AC1-8397-8AE7C743E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435340"/>
            <a:ext cx="9520158" cy="4553634"/>
          </a:xfrm>
        </p:spPr>
        <p:txBody>
          <a:bodyPr>
            <a:normAutofit/>
          </a:bodyPr>
          <a:lstStyle/>
          <a:p>
            <a:r>
              <a:rPr lang="en-US" dirty="0"/>
              <a:t>Falling backward</a:t>
            </a:r>
          </a:p>
          <a:p>
            <a:pPr lvl="1"/>
            <a:r>
              <a:rPr lang="en-US" dirty="0"/>
              <a:t>Sit on floor or bed w/ chin tucked in, knees bent, arms around knee or tucked in front of chest</a:t>
            </a:r>
          </a:p>
          <a:p>
            <a:pPr lvl="1"/>
            <a:r>
              <a:rPr lang="en-US" dirty="0"/>
              <a:t>Rock your body backward to lay down with knees still bent</a:t>
            </a:r>
          </a:p>
          <a:p>
            <a:r>
              <a:rPr lang="en-US" dirty="0"/>
              <a:t>Falling sideway</a:t>
            </a:r>
          </a:p>
          <a:p>
            <a:pPr lvl="1"/>
            <a:r>
              <a:rPr lang="en-US" dirty="0"/>
              <a:t>Same motion as backward but twist your body to lay on your side</a:t>
            </a:r>
          </a:p>
          <a:p>
            <a:r>
              <a:rPr lang="en-US" dirty="0"/>
              <a:t>Falling forward</a:t>
            </a:r>
          </a:p>
          <a:p>
            <a:pPr lvl="1"/>
            <a:r>
              <a:rPr lang="en-US" dirty="0"/>
              <a:t>Start in kneeling position w/ back of hands in front of your face</a:t>
            </a:r>
          </a:p>
          <a:p>
            <a:pPr lvl="1"/>
            <a:r>
              <a:rPr lang="en-US" dirty="0"/>
              <a:t>Rock your body forward to land on forearms and hand</a:t>
            </a:r>
          </a:p>
        </p:txBody>
      </p:sp>
      <p:pic>
        <p:nvPicPr>
          <p:cNvPr id="8194" name="Picture 2" descr="Rocking chair">
            <a:extLst>
              <a:ext uri="{FF2B5EF4-FFF2-40B4-BE49-F238E27FC236}">
                <a16:creationId xmlns:a16="http://schemas.microsoft.com/office/drawing/2014/main" id="{A1FFC616-B1EF-4FBD-86B4-E88BEBE1A4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643" y="0"/>
            <a:ext cx="2729591" cy="17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FWhet-TomDodgeSlap">
            <a:extLst>
              <a:ext uri="{FF2B5EF4-FFF2-40B4-BE49-F238E27FC236}">
                <a16:creationId xmlns:a16="http://schemas.microsoft.com/office/drawing/2014/main" id="{24D559C4-D817-48C2-B33B-30AC4A74C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344" y="5117886"/>
            <a:ext cx="2920191" cy="17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96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11A1-6965-4296-9F67-E8864190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when on the 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FCD12A-745C-4118-B988-A74F699E4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7617156" cy="3448595"/>
          </a:xfrm>
        </p:spPr>
        <p:txBody>
          <a:bodyPr>
            <a:normAutofit/>
          </a:bodyPr>
          <a:lstStyle/>
          <a:p>
            <a:r>
              <a:rPr lang="en-US" u="sng" dirty="0"/>
              <a:t>DO NOT MOVE</a:t>
            </a:r>
          </a:p>
          <a:p>
            <a:pPr lvl="1"/>
            <a:r>
              <a:rPr lang="en-US" dirty="0"/>
              <a:t>Unconscious, dizziness, nausea, bleeding from head or ear</a:t>
            </a:r>
          </a:p>
          <a:p>
            <a:pPr lvl="1"/>
            <a:r>
              <a:rPr lang="en-US" dirty="0"/>
              <a:t>Decreased sensation or movement in any limb,</a:t>
            </a:r>
          </a:p>
          <a:p>
            <a:pPr lvl="1"/>
            <a:r>
              <a:rPr lang="en-US" dirty="0"/>
              <a:t>Extreme pain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30C3CC-D847-4AD8-B49F-2BC016271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69221" y="3429000"/>
            <a:ext cx="2279788" cy="231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86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FB33C8-FE6B-41F6-9B8F-9347F827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89922"/>
            <a:ext cx="9520158" cy="1049235"/>
          </a:xfrm>
        </p:spPr>
        <p:txBody>
          <a:bodyPr/>
          <a:lstStyle/>
          <a:p>
            <a:r>
              <a:rPr lang="en-US" dirty="0"/>
              <a:t>Get Help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ED833-BE01-4BE1-8277-84546D66C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239158"/>
            <a:ext cx="9520158" cy="4592016"/>
          </a:xfrm>
        </p:spPr>
        <p:txBody>
          <a:bodyPr>
            <a:normAutofit/>
          </a:bodyPr>
          <a:lstStyle/>
          <a:p>
            <a:r>
              <a:rPr lang="en-US" dirty="0"/>
              <a:t>Carry phone with you</a:t>
            </a:r>
          </a:p>
          <a:p>
            <a:pPr lvl="1"/>
            <a:r>
              <a:rPr lang="en-US" dirty="0"/>
              <a:t>Watches that link to your phone </a:t>
            </a:r>
          </a:p>
          <a:p>
            <a:r>
              <a:rPr lang="en-US" dirty="0"/>
              <a:t>Medical Alert System</a:t>
            </a:r>
          </a:p>
          <a:p>
            <a:pPr lvl="1"/>
            <a:r>
              <a:rPr lang="en-US" dirty="0"/>
              <a:t>Example: life alert, lifeline, Medical Guardian</a:t>
            </a:r>
          </a:p>
          <a:p>
            <a:r>
              <a:rPr lang="en-US" dirty="0"/>
              <a:t>Knox Box</a:t>
            </a:r>
          </a:p>
          <a:p>
            <a:pPr lvl="1"/>
            <a:r>
              <a:rPr lang="en-US" dirty="0"/>
              <a:t>Allow direct access by Fire Dept to enter home without breaking properties</a:t>
            </a:r>
          </a:p>
          <a:p>
            <a:pPr lvl="1"/>
            <a:r>
              <a:rPr lang="en-US" dirty="0"/>
              <a:t>Check with local Fire Dept or knoxbox.com</a:t>
            </a:r>
          </a:p>
          <a:p>
            <a:r>
              <a:rPr lang="en-US" dirty="0"/>
              <a:t>Have a copy of your insurance card, ID, medication list, emergency contact at the door or on your phone for easy access </a:t>
            </a:r>
          </a:p>
        </p:txBody>
      </p:sp>
      <p:pic>
        <p:nvPicPr>
          <p:cNvPr id="10242" name="Picture 2" descr="main image for Knox Residential Box">
            <a:extLst>
              <a:ext uri="{FF2B5EF4-FFF2-40B4-BE49-F238E27FC236}">
                <a16:creationId xmlns:a16="http://schemas.microsoft.com/office/drawing/2014/main" id="{62DBBD15-E764-423D-B436-2028F2BA2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231" y="147061"/>
            <a:ext cx="2643105" cy="218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6C4A1AA9-2B5C-42A8-8510-47999D6B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15" y="358486"/>
            <a:ext cx="2349347" cy="185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638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A1D244-87CD-4232-A61E-DC321EA9B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62" t="16402" r="20329" b="9027"/>
          <a:stretch/>
        </p:blipFill>
        <p:spPr>
          <a:xfrm>
            <a:off x="959714" y="136757"/>
            <a:ext cx="10272571" cy="658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19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496D7-D4C8-4550-95CB-3A0F5474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6819E-DCE0-47D7-9A20-422908BB5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7206339" cy="3912844"/>
          </a:xfrm>
        </p:spPr>
        <p:txBody>
          <a:bodyPr/>
          <a:lstStyle/>
          <a:p>
            <a:r>
              <a:rPr lang="en-US" dirty="0"/>
              <a:t>Object/furniture for stability</a:t>
            </a:r>
          </a:p>
          <a:p>
            <a:pPr lvl="1"/>
            <a:r>
              <a:rPr lang="en-US" dirty="0"/>
              <a:t>Good example: chair against wall</a:t>
            </a:r>
          </a:p>
          <a:p>
            <a:pPr lvl="1"/>
            <a:r>
              <a:rPr lang="en-US" b="1" u="sng" dirty="0"/>
              <a:t>Stay away </a:t>
            </a:r>
            <a:r>
              <a:rPr lang="en-US" dirty="0"/>
              <a:t>from: doorknobs, towel racks, oven door handles, rocking chair, chairs with wheels</a:t>
            </a:r>
          </a:p>
          <a:p>
            <a:r>
              <a:rPr lang="en-US" dirty="0"/>
              <a:t>Increase foot friction</a:t>
            </a:r>
          </a:p>
          <a:p>
            <a:pPr lvl="1"/>
            <a:r>
              <a:rPr lang="en-US" dirty="0"/>
              <a:t>To get off the floor without sliding</a:t>
            </a:r>
          </a:p>
          <a:p>
            <a:pPr lvl="1"/>
            <a:r>
              <a:rPr lang="en-US" dirty="0"/>
              <a:t>Good example: barefooted, shoes, slippers w/ rubber soles</a:t>
            </a:r>
          </a:p>
        </p:txBody>
      </p:sp>
      <p:pic>
        <p:nvPicPr>
          <p:cNvPr id="9218" name="Picture 2" descr="Lift Chairs - Motorized &amp;amp; Power Recliners">
            <a:extLst>
              <a:ext uri="{FF2B5EF4-FFF2-40B4-BE49-F238E27FC236}">
                <a16:creationId xmlns:a16="http://schemas.microsoft.com/office/drawing/2014/main" id="{6410771A-7F1D-4582-BA9E-C296A2F5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039" y="182086"/>
            <a:ext cx="2822445" cy="33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C8BCB470-158E-4F95-AB6C-706D5130719D}"/>
              </a:ext>
            </a:extLst>
          </p:cNvPr>
          <p:cNvSpPr/>
          <p:nvPr/>
        </p:nvSpPr>
        <p:spPr>
          <a:xfrm>
            <a:off x="9084039" y="182086"/>
            <a:ext cx="2822444" cy="30430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48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F3EA20-6CE6-4098-A7E8-D6AAD6AD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137" y="234893"/>
            <a:ext cx="9520158" cy="1049235"/>
          </a:xfrm>
        </p:spPr>
        <p:txBody>
          <a:bodyPr/>
          <a:lstStyle/>
          <a:p>
            <a:r>
              <a:rPr lang="en-US" dirty="0"/>
              <a:t>Useful 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D9F69-9EF8-48A0-B4AA-8E16A692C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09075"/>
            <a:ext cx="9603275" cy="45869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Your doctors</a:t>
            </a:r>
          </a:p>
          <a:p>
            <a:r>
              <a:rPr lang="en-US" dirty="0"/>
              <a:t>ME! (Outpatient P.T. for balance and strength assessment)</a:t>
            </a:r>
          </a:p>
          <a:p>
            <a:r>
              <a:rPr lang="en-US" dirty="0"/>
              <a:t>Home P.T. for home safety evaluation</a:t>
            </a:r>
          </a:p>
          <a:p>
            <a:r>
              <a:rPr lang="en-US" dirty="0"/>
              <a:t>Online websites on information on fall</a:t>
            </a:r>
          </a:p>
          <a:p>
            <a:pPr lvl="1"/>
            <a:r>
              <a:rPr lang="en-US" dirty="0"/>
              <a:t>National Institute on Aging</a:t>
            </a:r>
          </a:p>
          <a:p>
            <a:pPr lvl="1"/>
            <a:r>
              <a:rPr lang="en-US" dirty="0"/>
              <a:t>CDC – STEADI (stop elderly accidents, deaths, &amp; injuries)</a:t>
            </a:r>
          </a:p>
          <a:p>
            <a:pPr lvl="1"/>
            <a:r>
              <a:rPr lang="en-US" dirty="0"/>
              <a:t>National Council on Aging</a:t>
            </a:r>
          </a:p>
          <a:p>
            <a:r>
              <a:rPr lang="en-US" dirty="0"/>
              <a:t>Community </a:t>
            </a:r>
          </a:p>
          <a:p>
            <a:pPr lvl="1"/>
            <a:r>
              <a:rPr lang="en-US" dirty="0"/>
              <a:t>Be a </a:t>
            </a:r>
            <a:r>
              <a:rPr lang="en-US" dirty="0" err="1"/>
              <a:t>SilverSneakers</a:t>
            </a:r>
            <a:r>
              <a:rPr lang="en-US" dirty="0"/>
              <a:t> member to gain free/cheap access to fitness club</a:t>
            </a:r>
          </a:p>
          <a:p>
            <a:pPr lvl="1"/>
            <a:r>
              <a:rPr lang="en-US" dirty="0"/>
              <a:t>Local senior center for classes and lectures on balance or fitness</a:t>
            </a:r>
          </a:p>
          <a:p>
            <a:r>
              <a:rPr lang="en-US" dirty="0"/>
              <a:t>Yourself! Tag a friend and start a walking program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07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cdc.gov/steadi/images/graphics/FallsArePreventable-ActionPhases.png">
            <a:extLst>
              <a:ext uri="{FF2B5EF4-FFF2-40B4-BE49-F238E27FC236}">
                <a16:creationId xmlns:a16="http://schemas.microsoft.com/office/drawing/2014/main" id="{8CF4B651-1F9F-4051-8A60-49684421B81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187" y="839476"/>
            <a:ext cx="8429625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12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D192CC-2D7A-47A7-ADC9-36C089F58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279901"/>
            <a:ext cx="9520158" cy="1049235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D1056F-E476-481A-9723-B368B92CB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29136"/>
            <a:ext cx="9603275" cy="472434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10 Environmental Hazards That Cause Older Adults To Fall &amp; How to Avoid Them. Health Care Associates. </a:t>
            </a:r>
            <a:r>
              <a:rPr lang="en-US" dirty="0">
                <a:hlinkClick r:id="rId3"/>
              </a:rPr>
              <a:t>https://healthcareassociates.net/top-10-tripping-hazards-for-older-adults/</a:t>
            </a:r>
            <a:r>
              <a:rPr lang="en-US" dirty="0"/>
              <a:t> Accessed September 23, 2018.</a:t>
            </a:r>
          </a:p>
          <a:p>
            <a:r>
              <a:rPr lang="en-US" dirty="0"/>
              <a:t>Balance Exercises for Seniors. </a:t>
            </a:r>
            <a:r>
              <a:rPr lang="en-US" dirty="0">
                <a:hlinkClick r:id="rId4"/>
              </a:rPr>
              <a:t>https://www.ptprogress.com/balance-exercises-for-seniors/</a:t>
            </a:r>
            <a:r>
              <a:rPr lang="en-US" dirty="0"/>
              <a:t>. Accessed September 22, 2021.</a:t>
            </a:r>
          </a:p>
          <a:p>
            <a:r>
              <a:rPr lang="en-US" dirty="0"/>
              <a:t>Fall-Proofing your Home. National Institute on Aging. </a:t>
            </a:r>
            <a:r>
              <a:rPr lang="en-US" dirty="0">
                <a:hlinkClick r:id="rId5"/>
              </a:rPr>
              <a:t>https://www.nia.nih.gov/health/fall-proofing-your-home Updated May 15</a:t>
            </a:r>
            <a:r>
              <a:rPr lang="en-US" dirty="0"/>
              <a:t>, 2017. Accessed September 23, 2018.</a:t>
            </a:r>
          </a:p>
          <a:p>
            <a:r>
              <a:rPr lang="en-US" dirty="0"/>
              <a:t>How to Fall Safely. </a:t>
            </a:r>
            <a:r>
              <a:rPr lang="en-US" dirty="0">
                <a:hlinkClick r:id="rId6"/>
              </a:rPr>
              <a:t>https://www.aarp.org/health/conditions-treatments/info-2017/how-to-fall-safely.html</a:t>
            </a:r>
            <a:r>
              <a:rPr lang="en-US" dirty="0"/>
              <a:t>. Accessed September 22, 2021</a:t>
            </a:r>
          </a:p>
          <a:p>
            <a:r>
              <a:rPr lang="en-US" dirty="0"/>
              <a:t>How to Get Up from A Fall. </a:t>
            </a:r>
            <a:r>
              <a:rPr lang="en-US" dirty="0">
                <a:hlinkClick r:id="rId7"/>
              </a:rPr>
              <a:t>https://www.lifeline.philips.com/content/dam/PLL/PLL-B2C/PDFs/How-to-Get-Up-From-a-Fall.pdf</a:t>
            </a:r>
            <a:r>
              <a:rPr lang="en-US" dirty="0"/>
              <a:t>. Assessed on September 22, 2021.</a:t>
            </a:r>
          </a:p>
          <a:p>
            <a:r>
              <a:rPr lang="en-US" dirty="0"/>
              <a:t>Important Facts about Falls. Centers for Disease Control and Prevention. </a:t>
            </a:r>
            <a:r>
              <a:rPr lang="en-US" dirty="0">
                <a:hlinkClick r:id="rId8"/>
              </a:rPr>
              <a:t>https://www.cdc.gov/homeandrecreationalsafety/falls/adultfalls.html</a:t>
            </a:r>
            <a:r>
              <a:rPr lang="en-US" dirty="0"/>
              <a:t> Updated February 10, 2017.  Accessed September 23, 2018.</a:t>
            </a:r>
          </a:p>
          <a:p>
            <a:r>
              <a:rPr lang="en-US" dirty="0"/>
              <a:t>Low Blood Sugar. Healthline. </a:t>
            </a:r>
            <a:r>
              <a:rPr lang="en-US" dirty="0">
                <a:hlinkClick r:id="rId9"/>
              </a:rPr>
              <a:t>https://www.healthline.com/health/hypoglycemia#symptoms</a:t>
            </a:r>
            <a:r>
              <a:rPr lang="en-US" dirty="0"/>
              <a:t> Accessed September 23, 2018.</a:t>
            </a:r>
          </a:p>
          <a:p>
            <a:r>
              <a:rPr lang="en-US" dirty="0"/>
              <a:t>Minor, MA, Minor S. Ambulation with Ambulatory Assistive Devices. In: Minor, MA, Minor S, eds. Patient Care Skills. 6</a:t>
            </a:r>
            <a:r>
              <a:rPr lang="en-US" baseline="30000" dirty="0"/>
              <a:t>th</a:t>
            </a:r>
            <a:r>
              <a:rPr lang="en-US" dirty="0"/>
              <a:t> ed. Upper Saddle River, NJ: Pearson; 2010</a:t>
            </a:r>
          </a:p>
          <a:p>
            <a:r>
              <a:rPr lang="en-US" dirty="0"/>
              <a:t>Safe Falling Class Format and General Information. </a:t>
            </a:r>
            <a:r>
              <a:rPr lang="en-US" dirty="0">
                <a:hlinkClick r:id="rId10"/>
              </a:rPr>
              <a:t>http://www.fearlessfalling.com/FFClassNotes.html</a:t>
            </a:r>
            <a:r>
              <a:rPr lang="en-US" dirty="0"/>
              <a:t>. Accessed on September 22, 2021.</a:t>
            </a:r>
          </a:p>
        </p:txBody>
      </p:sp>
    </p:spTree>
    <p:extLst>
      <p:ext uri="{BB962C8B-B14F-4D97-AF65-F5344CB8AC3E}">
        <p14:creationId xmlns:p14="http://schemas.microsoft.com/office/powerpoint/2010/main" val="1541944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9E26-7936-472C-88FF-FD8BF57F1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81" y="479686"/>
            <a:ext cx="8637072" cy="2949314"/>
          </a:xfrm>
        </p:spPr>
        <p:txBody>
          <a:bodyPr/>
          <a:lstStyle/>
          <a:p>
            <a:r>
              <a:rPr lang="en-US" dirty="0"/>
              <a:t>Fall prevention and recovery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52746-5C4E-4682-9FB9-147F68DEE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1" y="3867461"/>
            <a:ext cx="8637072" cy="2098623"/>
          </a:xfrm>
        </p:spPr>
        <p:txBody>
          <a:bodyPr/>
          <a:lstStyle/>
          <a:p>
            <a:r>
              <a:rPr lang="en-US" dirty="0"/>
              <a:t>W. Julia </a:t>
            </a:r>
            <a:r>
              <a:rPr lang="en-US" dirty="0" err="1"/>
              <a:t>Masulis</a:t>
            </a:r>
            <a:r>
              <a:rPr lang="en-US" dirty="0"/>
              <a:t>, PT, DPT, NCS</a:t>
            </a:r>
          </a:p>
          <a:p>
            <a:r>
              <a:rPr lang="en-US" dirty="0"/>
              <a:t>Email me if you have any questions: Wingsheung.masulis@huntingtonhospital.com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B0EFD-814B-4B6C-A623-FDF0037B83FD}"/>
              </a:ext>
            </a:extLst>
          </p:cNvPr>
          <p:cNvPicPr/>
          <p:nvPr/>
        </p:nvPicPr>
        <p:blipFill rotWithShape="1">
          <a:blip r:embed="rId3"/>
          <a:srcRect l="32763" t="53459" r="33784" b="25848"/>
          <a:stretch/>
        </p:blipFill>
        <p:spPr bwMode="auto">
          <a:xfrm>
            <a:off x="2417780" y="292211"/>
            <a:ext cx="3079443" cy="1072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883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10830-018D-42B0-A315-541B8578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A3A82-257B-4ED0-AF49-3E19313C9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Falls can be devastating</a:t>
            </a:r>
          </a:p>
          <a:p>
            <a:pPr lvl="1"/>
            <a:r>
              <a:rPr lang="en-US" dirty="0"/>
              <a:t>1 out of 10 falls causes serious injuries such as head injury or hip fractures</a:t>
            </a:r>
          </a:p>
          <a:p>
            <a:pPr lvl="1"/>
            <a:r>
              <a:rPr lang="en-US" dirty="0"/>
              <a:t>Recovery physically and emotionally can be lengthy</a:t>
            </a:r>
          </a:p>
          <a:p>
            <a:pPr lvl="1"/>
            <a:r>
              <a:rPr lang="en-US" dirty="0"/>
              <a:t>Some may never return to living independently</a:t>
            </a:r>
          </a:p>
          <a:p>
            <a:r>
              <a:rPr lang="en-US" dirty="0"/>
              <a:t>Falls can be deadly</a:t>
            </a:r>
          </a:p>
          <a:p>
            <a:pPr lvl="1"/>
            <a:r>
              <a:rPr lang="en-US" dirty="0"/>
              <a:t>It is the leading cause of fatal injuries in older adults</a:t>
            </a:r>
          </a:p>
          <a:p>
            <a:pPr lvl="1"/>
            <a:r>
              <a:rPr lang="en-US" dirty="0"/>
              <a:t>Each year, at least 25,000 older adults died of falls</a:t>
            </a:r>
          </a:p>
          <a:p>
            <a:pPr lvl="1"/>
            <a:r>
              <a:rPr lang="en-US" dirty="0"/>
              <a:t>Rates of fall-related death is rising over the decades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5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05-2014, United States Unintentional Fall Death Rates per 100,000 All Races, Both Sexes, Ages 65+  Source: www.cdc.gov/injury/wisqars 2005: 43.12, 2006: 44.8, 2007: 48.47, 2008: 50.91, 2009: 51.54, 2010: 53.76, 2011: 55.36, 2012: 56.07, 2013: 56.96, 2014: 58.48">
            <a:extLst>
              <a:ext uri="{FF2B5EF4-FFF2-40B4-BE49-F238E27FC236}">
                <a16:creationId xmlns:a16="http://schemas.microsoft.com/office/drawing/2014/main" id="{3F642F54-8605-4BD4-8EBC-B9EF349B307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3987" y="354878"/>
            <a:ext cx="8679305" cy="614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8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20BD-56FD-41E5-8ACE-DE2979E6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fall prevention important?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4B17A4-D183-4FB3-A922-9913DBE31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rgbClr val="FF0000"/>
                </a:solidFill>
              </a:rPr>
              <a:t>Falls are preventable. </a:t>
            </a:r>
          </a:p>
        </p:txBody>
      </p:sp>
    </p:spTree>
    <p:extLst>
      <p:ext uri="{BB962C8B-B14F-4D97-AF65-F5344CB8AC3E}">
        <p14:creationId xmlns:p14="http://schemas.microsoft.com/office/powerpoint/2010/main" val="261506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8C73-07D9-4BBA-ABF2-A8758841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risk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73D09-7B3E-4FDD-901E-130073180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fall risk factor is something that increases a person’s chances of falling</a:t>
            </a:r>
          </a:p>
          <a:p>
            <a:r>
              <a:rPr lang="en-US" dirty="0"/>
              <a:t>Although risk factors increase with age, aging is not an inevitable cause</a:t>
            </a:r>
          </a:p>
          <a:p>
            <a:r>
              <a:rPr lang="en-US" dirty="0"/>
              <a:t>There are 3 main factors and they interact with one another</a:t>
            </a:r>
          </a:p>
          <a:p>
            <a:pPr lvl="1"/>
            <a:r>
              <a:rPr lang="en-US" dirty="0"/>
              <a:t>Biological</a:t>
            </a:r>
          </a:p>
          <a:p>
            <a:pPr lvl="1"/>
            <a:r>
              <a:rPr lang="en-US" dirty="0"/>
              <a:t>Behavioral</a:t>
            </a:r>
          </a:p>
          <a:p>
            <a:pPr lvl="1"/>
            <a:r>
              <a:rPr lang="en-US" dirty="0"/>
              <a:t>Environmental</a:t>
            </a:r>
          </a:p>
        </p:txBody>
      </p:sp>
    </p:spTree>
    <p:extLst>
      <p:ext uri="{BB962C8B-B14F-4D97-AF65-F5344CB8AC3E}">
        <p14:creationId xmlns:p14="http://schemas.microsoft.com/office/powerpoint/2010/main" val="18308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8504-8122-4911-B3F7-D9CDE3D74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factor: Biological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D5D1-FE40-4C23-80E1-B86194ACF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Muscle weakness or balance problems </a:t>
            </a:r>
          </a:p>
          <a:p>
            <a:r>
              <a:rPr lang="en-US" dirty="0"/>
              <a:t>Medication side effects and/or drug interactions </a:t>
            </a:r>
          </a:p>
          <a:p>
            <a:pPr lvl="1"/>
            <a:r>
              <a:rPr lang="en-US" dirty="0"/>
              <a:t>Polypharmacy = &gt;5 medications	</a:t>
            </a:r>
          </a:p>
          <a:p>
            <a:r>
              <a:rPr lang="en-US" dirty="0"/>
              <a:t>Chronic health conditions </a:t>
            </a:r>
          </a:p>
          <a:p>
            <a:pPr lvl="1"/>
            <a:r>
              <a:rPr lang="en-US" dirty="0"/>
              <a:t>Examples: arthritis, stroke, diabetes, Parkinson’s Disease, dementia</a:t>
            </a:r>
          </a:p>
          <a:p>
            <a:r>
              <a:rPr lang="en-US" dirty="0"/>
              <a:t>Vision changes and vision loss </a:t>
            </a:r>
          </a:p>
          <a:p>
            <a:r>
              <a:rPr lang="en-US" dirty="0"/>
              <a:t>Loss of sensation in feet</a:t>
            </a:r>
          </a:p>
          <a:p>
            <a:pPr lvl="1"/>
            <a:r>
              <a:rPr lang="en-US" dirty="0"/>
              <a:t>Peripheral neuropathy </a:t>
            </a:r>
          </a:p>
        </p:txBody>
      </p:sp>
    </p:spTree>
    <p:extLst>
      <p:ext uri="{BB962C8B-B14F-4D97-AF65-F5344CB8AC3E}">
        <p14:creationId xmlns:p14="http://schemas.microsoft.com/office/powerpoint/2010/main" val="323374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23CEC-5134-4AAA-8CB8-1A976115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factor: Behavioral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1103B-CE3A-4295-8798-ADAF98EEC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Alcohol use</a:t>
            </a:r>
          </a:p>
          <a:p>
            <a:r>
              <a:rPr lang="en-US" dirty="0"/>
              <a:t>Risky behaviors </a:t>
            </a:r>
          </a:p>
          <a:p>
            <a:pPr lvl="1"/>
            <a:r>
              <a:rPr lang="en-US" dirty="0"/>
              <a:t>standing on a chair in place of a step stool </a:t>
            </a:r>
          </a:p>
          <a:p>
            <a:pPr lvl="1"/>
            <a:r>
              <a:rPr lang="en-US" dirty="0"/>
              <a:t>Multi-tasking</a:t>
            </a:r>
          </a:p>
          <a:p>
            <a:r>
              <a:rPr lang="en-US" dirty="0"/>
              <a:t>Inactivity</a:t>
            </a:r>
          </a:p>
        </p:txBody>
      </p:sp>
    </p:spTree>
    <p:extLst>
      <p:ext uri="{BB962C8B-B14F-4D97-AF65-F5344CB8AC3E}">
        <p14:creationId xmlns:p14="http://schemas.microsoft.com/office/powerpoint/2010/main" val="144248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7C4D-3446-4B49-8900-BCC446532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675" y="179162"/>
            <a:ext cx="9520157" cy="1059305"/>
          </a:xfrm>
        </p:spPr>
        <p:txBody>
          <a:bodyPr/>
          <a:lstStyle/>
          <a:p>
            <a:r>
              <a:rPr lang="en-US" dirty="0"/>
              <a:t>Stay Active!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D4EB75-D23F-438E-B72B-37FCB4649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9217" y="1439056"/>
            <a:ext cx="10243111" cy="4710129"/>
          </a:xfrm>
        </p:spPr>
        <p:txBody>
          <a:bodyPr numCol="2">
            <a:normAutofit/>
          </a:bodyPr>
          <a:lstStyle/>
          <a:p>
            <a:r>
              <a:rPr lang="en-US" dirty="0"/>
              <a:t>Strength training</a:t>
            </a:r>
          </a:p>
          <a:p>
            <a:r>
              <a:rPr lang="en-US" dirty="0"/>
              <a:t>Flexibility training</a:t>
            </a:r>
          </a:p>
          <a:p>
            <a:r>
              <a:rPr lang="en-US" dirty="0"/>
              <a:t>Balance training</a:t>
            </a:r>
          </a:p>
          <a:p>
            <a:pPr lvl="1"/>
            <a:r>
              <a:rPr lang="en-US" dirty="0"/>
              <a:t>Tai Chi, yoga</a:t>
            </a:r>
          </a:p>
          <a:p>
            <a:r>
              <a:rPr lang="en-US" dirty="0"/>
              <a:t>Aerobic training</a:t>
            </a:r>
          </a:p>
          <a:p>
            <a:pPr lvl="1"/>
            <a:r>
              <a:rPr lang="en-US" dirty="0"/>
              <a:t>Endurance! Also good for the lungs and heart</a:t>
            </a:r>
          </a:p>
          <a:p>
            <a:pPr lvl="1"/>
            <a:r>
              <a:rPr lang="en-US" dirty="0"/>
              <a:t>Aquatic classes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Cognition training</a:t>
            </a:r>
          </a:p>
          <a:p>
            <a:pPr lvl="1"/>
            <a:r>
              <a:rPr lang="en-US" dirty="0"/>
              <a:t>Train your brain for reaction time, problem solving skills</a:t>
            </a:r>
          </a:p>
          <a:p>
            <a:r>
              <a:rPr lang="en-US" dirty="0"/>
              <a:t>If all fails, at least stick with a 10-minute walking program daily.</a:t>
            </a:r>
          </a:p>
          <a:p>
            <a:r>
              <a:rPr lang="en-US" dirty="0"/>
              <a:t>Look for exercise class offered in gym, local senior centers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 descr="Amazon.com : Under Desk Bike Pedal Exerciser - Stationary Magnetic Mini  Exercise Bike - Office, Home Equipment Peddler,Cycling Bike,Exercise  Bike,Recumbent Exercise Bike,Mini Stepper,Exercise Machines For Home Use :  Sports &amp;amp; Outdoors">
            <a:extLst>
              <a:ext uri="{FF2B5EF4-FFF2-40B4-BE49-F238E27FC236}">
                <a16:creationId xmlns:a16="http://schemas.microsoft.com/office/drawing/2014/main" id="{A9ED18CC-6C24-462D-AA4F-87750709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95" y="4259076"/>
            <a:ext cx="2462332" cy="241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6977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19358</TotalTime>
  <Words>1727</Words>
  <Application>Microsoft Office PowerPoint</Application>
  <PresentationFormat>Widescreen</PresentationFormat>
  <Paragraphs>229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Palatino Linotype</vt:lpstr>
      <vt:lpstr>Gallery</vt:lpstr>
      <vt:lpstr>Fall prevention and recovery</vt:lpstr>
      <vt:lpstr>Objectives</vt:lpstr>
      <vt:lpstr>Facts</vt:lpstr>
      <vt:lpstr>PowerPoint Presentation</vt:lpstr>
      <vt:lpstr>Why is fall prevention important?</vt:lpstr>
      <vt:lpstr>Fall risk factor</vt:lpstr>
      <vt:lpstr>1st factor: Biological</vt:lpstr>
      <vt:lpstr>2nd factor: Behavioral</vt:lpstr>
      <vt:lpstr>Stay Active!</vt:lpstr>
      <vt:lpstr>Let’s do an activity – Timed Up and Go Test</vt:lpstr>
      <vt:lpstr>Proper sit to stand technique</vt:lpstr>
      <vt:lpstr>Highly recommended exercises</vt:lpstr>
      <vt:lpstr>3rd factor: Environmental</vt:lpstr>
      <vt:lpstr>PowerPoint Presentation</vt:lpstr>
      <vt:lpstr>Fall proofing </vt:lpstr>
      <vt:lpstr>Fall-proof Yourself</vt:lpstr>
      <vt:lpstr>Let’s talk about canes not the ones made of peppermint</vt:lpstr>
      <vt:lpstr>Know your limit! daily assessment </vt:lpstr>
      <vt:lpstr>When walking:</vt:lpstr>
      <vt:lpstr>How to fall safely </vt:lpstr>
      <vt:lpstr>Exercises to practice falling</vt:lpstr>
      <vt:lpstr>Considerations when on the ground</vt:lpstr>
      <vt:lpstr>Get Help</vt:lpstr>
      <vt:lpstr>PowerPoint Presentation</vt:lpstr>
      <vt:lpstr>Special considerations</vt:lpstr>
      <vt:lpstr>Useful Resources</vt:lpstr>
      <vt:lpstr>PowerPoint Presentation</vt:lpstr>
      <vt:lpstr>References</vt:lpstr>
      <vt:lpstr>Fall prevention and recovery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Ready-Set-Go!</dc:title>
  <dc:creator>Julia</dc:creator>
  <cp:lastModifiedBy>Kristen Tachiki</cp:lastModifiedBy>
  <cp:revision>71</cp:revision>
  <dcterms:created xsi:type="dcterms:W3CDTF">2018-09-24T04:23:12Z</dcterms:created>
  <dcterms:modified xsi:type="dcterms:W3CDTF">2021-10-18T19:34:18Z</dcterms:modified>
</cp:coreProperties>
</file>